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60" r:id="rId8"/>
    <p:sldId id="272" r:id="rId9"/>
    <p:sldId id="261" r:id="rId10"/>
    <p:sldId id="262" r:id="rId11"/>
    <p:sldId id="264" r:id="rId12"/>
    <p:sldId id="263" r:id="rId13"/>
    <p:sldId id="265" r:id="rId14"/>
    <p:sldId id="281" r:id="rId15"/>
    <p:sldId id="287" r:id="rId16"/>
    <p:sldId id="282" r:id="rId17"/>
    <p:sldId id="276" r:id="rId18"/>
    <p:sldId id="286" r:id="rId19"/>
    <p:sldId id="285" r:id="rId20"/>
    <p:sldId id="284" r:id="rId21"/>
    <p:sldId id="283" r:id="rId22"/>
    <p:sldId id="266" r:id="rId23"/>
    <p:sldId id="267" r:id="rId24"/>
    <p:sldId id="268" r:id="rId25"/>
    <p:sldId id="274" r:id="rId26"/>
    <p:sldId id="271" r:id="rId27"/>
    <p:sldId id="275" r:id="rId28"/>
    <p:sldId id="277" r:id="rId29"/>
    <p:sldId id="278" r:id="rId30"/>
    <p:sldId id="279" r:id="rId31"/>
    <p:sldId id="280" r:id="rId32"/>
  </p:sldIdLst>
  <p:sldSz cx="9144000" cy="5145088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48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348BFE8-E08B-4CC6-98C8-1C15D5ABB99C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25.09.2024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48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48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584BC23-8952-4F69-8EAD-B0CD10B5001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48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93350B2-8C1D-4E13-8C28-47D62B6857E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25.09.2024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48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48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E8AC7E3-5391-4054-9976-0CCDD31CEA1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ciencedirect.com/topics/pharmacology-toxicology-and-pharmaceutical-science/biodistribution" TargetMode="External"/><Relationship Id="rId5" Type="http://schemas.openxmlformats.org/officeDocument/2006/relationships/hyperlink" Target="https://www.sciencedirect.com/topics/pharmacology-toxicology-and-pharmaceutical-science/collagen-induced-arthritis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 txBox="1"/>
          <p:nvPr/>
        </p:nvSpPr>
        <p:spPr>
          <a:xfrm>
            <a:off x="-36512" y="1780456"/>
            <a:ext cx="6624592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chemeClr val="bg1"/>
                </a:solidFill>
                <a:latin typeface="Calibri"/>
              </a:rPr>
              <a:t>Практические аспекты визуализации биологических систем </a:t>
            </a:r>
            <a:r>
              <a:rPr lang="en-US" sz="3200" i="1" spc="-1" dirty="0" smtClean="0">
                <a:solidFill>
                  <a:schemeClr val="bg1"/>
                </a:solidFill>
                <a:latin typeface="Calibri"/>
              </a:rPr>
              <a:t>in vivo</a:t>
            </a:r>
            <a:endParaRPr lang="ru-RU" sz="3200" b="0" i="1" strike="noStrike" spc="-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" name="Подзаголовок 2"/>
          <p:cNvSpPr txBox="1"/>
          <p:nvPr/>
        </p:nvSpPr>
        <p:spPr>
          <a:xfrm>
            <a:off x="1979712" y="2911828"/>
            <a:ext cx="6400440" cy="737744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ru-RU" spc="-1" dirty="0" smtClean="0">
                <a:latin typeface="Arial"/>
              </a:rPr>
              <a:t>К.б.н., Сердюков Ю.А</a:t>
            </a:r>
          </a:p>
          <a:p>
            <a:r>
              <a:rPr lang="ru-RU" spc="-1" dirty="0" smtClean="0">
                <a:latin typeface="Arial"/>
              </a:rPr>
              <a:t>ООО «БИОГЕН-АНАЛИТИКА»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4156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Новосибирск</a:t>
            </a:r>
            <a:endParaRPr lang="ru-RU" dirty="0" smtClean="0"/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3260"/>
            <a:ext cx="5477843" cy="11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684296"/>
            <a:ext cx="2986750" cy="34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2299"/>
            <a:ext cx="4885561" cy="241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239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Визуализация фототерапии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278" y="40494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The NIR-II images of the left and right leg blood vessels of living mice after 808 nm laser irradiation (0.3 W cm-2 , 5 min)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3" y="52264"/>
            <a:ext cx="44976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ars.els-cdn.com/content/image/1-s2.0-S0264127524001874-gr4_l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3"/>
          <a:stretch/>
        </p:blipFill>
        <p:spPr bwMode="auto">
          <a:xfrm>
            <a:off x="179512" y="2064226"/>
            <a:ext cx="2430518" cy="27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ars.els-cdn.com/content/image/1-s2.0-S0264127524001874-ga1_l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987"/>
            <a:ext cx="4121962" cy="15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140496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(a) NIR-II fluorescence visualizations were taken at various points after IFT@PEG-GOX NP injection in MCF-7 tumor-bearing mice. </a:t>
            </a:r>
            <a:endParaRPr lang="ru-RU" sz="1600" dirty="0" smtClean="0"/>
          </a:p>
          <a:p>
            <a:r>
              <a:rPr lang="en-US" sz="1600" dirty="0"/>
              <a:t> (c) After receiving IFT@PEG and IFT@PEG-GOX NP injections for 24 h, </a:t>
            </a:r>
            <a:r>
              <a:rPr lang="en-US" sz="1600" dirty="0" err="1"/>
              <a:t>photothermal</a:t>
            </a:r>
            <a:r>
              <a:rPr lang="en-US" sz="1600" dirty="0"/>
              <a:t> imaging of MCF-7 tumor-bearing mice was conducted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lt-imaging.com/upload/202312/1701420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t="6614" r="13373" b="6737"/>
          <a:stretch/>
        </p:blipFill>
        <p:spPr bwMode="auto">
          <a:xfrm>
            <a:off x="179512" y="985127"/>
            <a:ext cx="2383555" cy="28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532" y="22868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3D-</a:t>
            </a:r>
            <a:r>
              <a:rPr lang="ru-RU" sz="2800" b="1" dirty="0" smtClean="0"/>
              <a:t>визуализация </a:t>
            </a:r>
            <a:r>
              <a:rPr lang="en-US" sz="2800" b="1" dirty="0" err="1" smtClean="0"/>
              <a:t>AniView</a:t>
            </a:r>
            <a:r>
              <a:rPr lang="en-US" sz="2800" b="1" dirty="0" smtClean="0"/>
              <a:t> Kirin </a:t>
            </a:r>
            <a:r>
              <a:rPr lang="ru-RU" sz="2800" b="1" dirty="0" smtClean="0"/>
              <a:t>600/100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85555"/>
              </p:ext>
            </p:extLst>
          </p:nvPr>
        </p:nvGraphicFramePr>
        <p:xfrm>
          <a:off x="5292080" y="782707"/>
          <a:ext cx="360040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</a:tblGrid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Kirin 600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Scientific </a:t>
                      </a:r>
                      <a:r>
                        <a:rPr lang="en-US" sz="1000" u="none" strike="noStrike" dirty="0">
                          <a:effectLst/>
                        </a:rPr>
                        <a:t>cooling CCD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2688x2200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4.54 </a:t>
                      </a:r>
                      <a:r>
                        <a:rPr lang="en-US" sz="1000" u="none" strike="noStrike" dirty="0">
                          <a:effectLst/>
                        </a:rPr>
                        <a:t>µm×4.54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＞75% @ 600nm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Cooled </a:t>
                      </a:r>
                      <a:r>
                        <a:rPr lang="en-US" sz="1000" u="none" strike="noStrike" dirty="0">
                          <a:effectLst/>
                        </a:rPr>
                        <a:t>temperature:-75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0.00015 e-/pixel/s @-30℃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95220"/>
              </p:ext>
            </p:extLst>
          </p:nvPr>
        </p:nvGraphicFramePr>
        <p:xfrm>
          <a:off x="5292080" y="2356520"/>
          <a:ext cx="3672408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</a:tblGrid>
              <a:tr h="1944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dirty="0" smtClean="0">
                          <a:effectLst/>
                        </a:rPr>
                        <a:t>  Kirin 100</a:t>
                      </a:r>
                    </a:p>
                    <a:p>
                      <a:pPr algn="l" fontAlgn="ctr"/>
                      <a:r>
                        <a:rPr lang="en-US" sz="1000" u="none" strike="noStrike" dirty="0" err="1" smtClean="0">
                          <a:effectLst/>
                        </a:rPr>
                        <a:t>Backlit,back</a:t>
                      </a:r>
                      <a:r>
                        <a:rPr lang="en-US" sz="1000" u="none" strike="noStrike" dirty="0" smtClean="0">
                          <a:effectLst/>
                        </a:rPr>
                        <a:t>-illuminated </a:t>
                      </a:r>
                      <a:r>
                        <a:rPr lang="en-US" sz="1000" u="none" strike="noStrike" dirty="0">
                          <a:effectLst/>
                        </a:rPr>
                        <a:t>cooling CCD 16 bit A/D,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1024×1024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13 </a:t>
                      </a:r>
                      <a:r>
                        <a:rPr lang="en-US" sz="1000" u="none" strike="noStrike" dirty="0">
                          <a:effectLst/>
                        </a:rPr>
                        <a:t>µm×13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Wide </a:t>
                      </a:r>
                      <a:r>
                        <a:rPr lang="en-US" sz="1000" u="none" strike="noStrike" dirty="0">
                          <a:effectLst/>
                        </a:rPr>
                        <a:t>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＞95%@ 520－630nm, 80% @ 460-780nm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Cooling </a:t>
                      </a:r>
                      <a:r>
                        <a:rPr lang="en-US" sz="1000" u="none" strike="noStrike" dirty="0">
                          <a:effectLst/>
                        </a:rPr>
                        <a:t>performance to -100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Dynamic </a:t>
                      </a:r>
                      <a:r>
                        <a:rPr lang="en-US" sz="1000" u="none" strike="noStrike" dirty="0">
                          <a:effectLst/>
                        </a:rPr>
                        <a:t>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Read </a:t>
                      </a:r>
                      <a:r>
                        <a:rPr lang="en-US" sz="1000" u="none" strike="noStrike" dirty="0">
                          <a:effectLst/>
                        </a:rPr>
                        <a:t>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</a:t>
                      </a:r>
                      <a:r>
                        <a:rPr lang="en-US" sz="1000" u="none" strike="noStrike" dirty="0" smtClean="0">
                          <a:effectLst/>
                        </a:rPr>
                        <a:t>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39752" y="1276400"/>
            <a:ext cx="26533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Хемолюминесцентный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рентгеновский модуль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ИК-лазеры (для ап-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конферсионной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флуоресценции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Подключение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анестезии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-визуализация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04392"/>
            <a:ext cx="38612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5" y="1104777"/>
            <a:ext cx="4531409" cy="26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lt-imaging.com/upload/202312/1701420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t="6614" r="13373" b="6737"/>
          <a:stretch/>
        </p:blipFill>
        <p:spPr bwMode="auto">
          <a:xfrm>
            <a:off x="179512" y="985127"/>
            <a:ext cx="2383555" cy="28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716" y="228682"/>
            <a:ext cx="50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AniView</a:t>
            </a:r>
            <a:r>
              <a:rPr lang="en-US" sz="2800" b="1" dirty="0" smtClean="0"/>
              <a:t> Phoenix </a:t>
            </a:r>
            <a:r>
              <a:rPr lang="ru-RU" sz="2800" b="1" dirty="0" smtClean="0"/>
              <a:t>600/100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938609"/>
              </p:ext>
            </p:extLst>
          </p:nvPr>
        </p:nvGraphicFramePr>
        <p:xfrm>
          <a:off x="5292080" y="782707"/>
          <a:ext cx="360040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</a:tblGrid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Phoenix 600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Scientific </a:t>
                      </a:r>
                      <a:r>
                        <a:rPr lang="en-US" sz="1000" u="none" strike="noStrike" dirty="0">
                          <a:effectLst/>
                        </a:rPr>
                        <a:t>cooling CCD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2688x2200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4.54 </a:t>
                      </a:r>
                      <a:r>
                        <a:rPr lang="en-US" sz="1000" u="none" strike="noStrike" dirty="0">
                          <a:effectLst/>
                        </a:rPr>
                        <a:t>µm×4.54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＞75% @ 600nm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Cooled </a:t>
                      </a:r>
                      <a:r>
                        <a:rPr lang="en-US" sz="1000" u="none" strike="noStrike" dirty="0">
                          <a:effectLst/>
                        </a:rPr>
                        <a:t>temperature:-75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0.00015 e-/pixel/s @-30℃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90942"/>
              </p:ext>
            </p:extLst>
          </p:nvPr>
        </p:nvGraphicFramePr>
        <p:xfrm>
          <a:off x="5292080" y="2356520"/>
          <a:ext cx="3672408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</a:tblGrid>
              <a:tr h="1944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dirty="0" smtClean="0">
                          <a:effectLst/>
                        </a:rPr>
                        <a:t>  Phoenix 100</a:t>
                      </a:r>
                    </a:p>
                    <a:p>
                      <a:pPr algn="l" fontAlgn="ctr"/>
                      <a:r>
                        <a:rPr lang="en-US" sz="1000" u="none" strike="noStrike" dirty="0" err="1" smtClean="0">
                          <a:effectLst/>
                        </a:rPr>
                        <a:t>Backlit,back</a:t>
                      </a:r>
                      <a:r>
                        <a:rPr lang="en-US" sz="1000" u="none" strike="noStrike" dirty="0" smtClean="0">
                          <a:effectLst/>
                        </a:rPr>
                        <a:t>-illuminated </a:t>
                      </a:r>
                      <a:r>
                        <a:rPr lang="en-US" sz="1000" u="none" strike="noStrike" dirty="0">
                          <a:effectLst/>
                        </a:rPr>
                        <a:t>cooling CCD 16 bit A/D,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1024×1024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13 </a:t>
                      </a:r>
                      <a:r>
                        <a:rPr lang="en-US" sz="1000" u="none" strike="noStrike" dirty="0">
                          <a:effectLst/>
                        </a:rPr>
                        <a:t>µm×13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Wide </a:t>
                      </a:r>
                      <a:r>
                        <a:rPr lang="en-US" sz="1000" u="none" strike="noStrike" dirty="0">
                          <a:effectLst/>
                        </a:rPr>
                        <a:t>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＞95%@ 520－630nm, 80% @ 460-780nm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Cooling </a:t>
                      </a:r>
                      <a:r>
                        <a:rPr lang="en-US" sz="1000" u="none" strike="noStrike" dirty="0">
                          <a:effectLst/>
                        </a:rPr>
                        <a:t>performance to -100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Dynamic </a:t>
                      </a:r>
                      <a:r>
                        <a:rPr lang="en-US" sz="1000" u="none" strike="noStrike" dirty="0">
                          <a:effectLst/>
                        </a:rPr>
                        <a:t>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Read </a:t>
                      </a:r>
                      <a:r>
                        <a:rPr lang="en-US" sz="1000" u="none" strike="noStrike" dirty="0">
                          <a:effectLst/>
                        </a:rPr>
                        <a:t>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</a:t>
                      </a:r>
                      <a:r>
                        <a:rPr lang="en-US" sz="1000" u="none" strike="noStrike" dirty="0" smtClean="0">
                          <a:effectLst/>
                        </a:rPr>
                        <a:t>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39752" y="1276400"/>
            <a:ext cx="26533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Хемолюминесцентный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рентгеновский модуль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ИК-лазеры (для ап-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конферсионной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флуоресценции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Подключение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анестезии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-визуализация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ИК-флуоресценция + доп. ИК-камера</a:t>
            </a:r>
          </a:p>
        </p:txBody>
      </p:sp>
    </p:spTree>
    <p:extLst>
      <p:ext uri="{BB962C8B-B14F-4D97-AF65-F5344CB8AC3E}">
        <p14:creationId xmlns:p14="http://schemas.microsoft.com/office/powerpoint/2010/main" val="3890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2" y="1348408"/>
            <a:ext cx="3651025" cy="293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2868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Компьютерная томография </a:t>
            </a:r>
            <a:r>
              <a:rPr lang="en-US" sz="2800" b="1" dirty="0" err="1" smtClean="0"/>
              <a:t>SkyView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44008" y="830771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Компьютерная томография (до 50 мкм)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-флуоресценция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-люминесценция</a:t>
            </a:r>
          </a:p>
          <a:p>
            <a:r>
              <a:rPr lang="ru-RU" dirty="0" smtClean="0"/>
              <a:t>10 фильтров возбуждения</a:t>
            </a:r>
          </a:p>
          <a:p>
            <a:r>
              <a:rPr lang="ru-RU" dirty="0" smtClean="0"/>
              <a:t>18 фильтров эмиссии</a:t>
            </a:r>
          </a:p>
          <a:p>
            <a:r>
              <a:rPr lang="ru-RU" dirty="0" smtClean="0"/>
              <a:t>Встроенная система анестезии</a:t>
            </a:r>
          </a:p>
          <a:p>
            <a:r>
              <a:rPr lang="ru-RU" dirty="0" smtClean="0"/>
              <a:t>Модуль спектрального разложения</a:t>
            </a:r>
          </a:p>
          <a:p>
            <a:endParaRPr lang="ru-RU" dirty="0" smtClean="0"/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56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2868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PlantView</a:t>
            </a:r>
            <a:r>
              <a:rPr lang="en-US" sz="2800" b="1" dirty="0" smtClean="0"/>
              <a:t> 100/600 </a:t>
            </a:r>
            <a:endParaRPr lang="ru-RU" sz="2800" b="1" dirty="0"/>
          </a:p>
        </p:txBody>
      </p:sp>
      <p:pic>
        <p:nvPicPr>
          <p:cNvPr id="5" name="图片 15" descr="PlantView600植物活体成像系统"/>
          <p:cNvPicPr>
            <a:picLocks noChangeAspect="1"/>
          </p:cNvPicPr>
          <p:nvPr/>
        </p:nvPicPr>
        <p:blipFill rotWithShape="1">
          <a:blip r:embed="rId3"/>
          <a:srcRect l="19240" t="6370" r="17678" b="7727"/>
          <a:stretch/>
        </p:blipFill>
        <p:spPr>
          <a:xfrm>
            <a:off x="323528" y="562908"/>
            <a:ext cx="1600201" cy="2474259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27176"/>
            <a:ext cx="3331922" cy="1570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3190850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Ключевые особенности: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Увеличенный объем «темной комнаты»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Наличие источников «солнечного света» для культивации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Увеличенное поле зрения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Боковая камера («модель 600»)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Поворотный столик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58626"/>
              </p:ext>
            </p:extLst>
          </p:nvPr>
        </p:nvGraphicFramePr>
        <p:xfrm>
          <a:off x="1979712" y="1060376"/>
          <a:ext cx="3449042" cy="170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042"/>
              </a:tblGrid>
              <a:tr h="1706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Backlight, </a:t>
                      </a:r>
                      <a:r>
                        <a:rPr lang="en-US" sz="1000" u="none" strike="noStrike" dirty="0">
                          <a:effectLst/>
                        </a:rPr>
                        <a:t>back-sensing cooling CCD camera 16 bit A/D,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a. 1024×1024 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b. 13 µm×13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c. Wide 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d. Quantum efficiency: ＞95%@ 520－630nm, 80% @ 460-780nm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e. Cooling performance to -100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f. Dynamic 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g. Dark current: 0.0001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h. Read 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i.F0.95 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26011"/>
              </p:ext>
            </p:extLst>
          </p:nvPr>
        </p:nvGraphicFramePr>
        <p:xfrm>
          <a:off x="5580112" y="1060376"/>
          <a:ext cx="34417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1619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High sensitivity scientific grade CCD 16 bit A/D,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a. 2688×2200 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b. pixel size：4.54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m×4.54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c. Wide 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d. Quantum efficiency: ≥75%@600nm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e. Cooling performance to -75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f. Dynamic 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g. Dark current: 0.0001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h. Read 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i.F0.95 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1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186"/>
            <a:ext cx="5142242" cy="42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58637"/>
            <a:ext cx="2921617" cy="18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196280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Ап-конверсионная 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люминеценция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процесс конвертирования нескольких фотонов с более низкой энергией (большой длины волны) в один фотон с более высокой энергией (короткой длины волны). Регистрация сигнала в более коротковолновой (по сравнению с длиной волны возбуждения) части спектра позволяет исключить вклад тканевой 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автофлуоресценции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 тем самым повысить чувствительность метода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 descr="GelView-6000ProⅡ多功能图像工作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4392"/>
            <a:ext cx="2792095" cy="312300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02863"/>
              </p:ext>
            </p:extLst>
          </p:nvPr>
        </p:nvGraphicFramePr>
        <p:xfrm>
          <a:off x="3491880" y="916360"/>
          <a:ext cx="344170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16 bit , 5 Million Pixels  </a:t>
                      </a:r>
                      <a:r>
                        <a:rPr lang="en-US" sz="1000" u="none" strike="noStrike" dirty="0" err="1">
                          <a:effectLst/>
                        </a:rPr>
                        <a:t>Digtal</a:t>
                      </a:r>
                      <a:r>
                        <a:rPr lang="en-US" sz="1000" u="none" strike="noStrike" dirty="0">
                          <a:effectLst/>
                        </a:rPr>
                        <a:t> Camera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a. Resolution: 2592(v)x1944(h) pixel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b. Dynamic Range &gt; 3.4 OD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c. 6x zoom, 8  48mm, f 12 motorized lens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d. 590 nm (EB) filter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22868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GelView</a:t>
            </a:r>
            <a:r>
              <a:rPr lang="en-US" dirty="0" smtClean="0"/>
              <a:t> 5000 Pro II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92447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и встроенные 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Панель белого света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УФ-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трансиллюминатор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(306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Синий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трансиллюминатор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(470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 descr="GelView-6000ProⅡ多功能图像工作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38251"/>
            <a:ext cx="2787837" cy="310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2868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GelView</a:t>
            </a:r>
            <a:r>
              <a:rPr lang="en-US" dirty="0" smtClean="0"/>
              <a:t> </a:t>
            </a:r>
            <a:r>
              <a:rPr lang="ru-RU" dirty="0" smtClean="0"/>
              <a:t>6</a:t>
            </a:r>
            <a:r>
              <a:rPr lang="en-US" dirty="0" smtClean="0"/>
              <a:t>000 Pro II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31241"/>
              </p:ext>
            </p:extLst>
          </p:nvPr>
        </p:nvGraphicFramePr>
        <p:xfrm>
          <a:off x="4067944" y="772344"/>
          <a:ext cx="3441700" cy="138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16 bit, 6.0 Million Pixels Cooling CCD Camera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a. CCD resolution: 2688 (v) x2200 (h)Pixel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b. CCD Pixel Size: 4.54µmx4.54µm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c. CCD Cooled Temperature:-55°C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d. Dark Current: 0.00017e-/pixel's@-20°C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e. Dynamic Range &gt; 4.8 OD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f. Binning Options: 1x1, 2x2, 4x4, 6x6,8x8,12x12,16x16, 24x24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g. F0.95, 25mm prime lens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228451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и встроенные 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Панель белого света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УФ-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трансиллюминатор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(306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Синий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трансиллюминатор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(470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 (5 каналов)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детекции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хемилюминесценции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 подключения анестезии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868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AniView</a:t>
            </a:r>
            <a:r>
              <a:rPr lang="en-US" dirty="0" smtClean="0"/>
              <a:t> </a:t>
            </a:r>
            <a:r>
              <a:rPr lang="ru-RU" dirty="0" smtClean="0"/>
              <a:t>100/100</a:t>
            </a:r>
            <a:r>
              <a:rPr lang="en-US" dirty="0" smtClean="0"/>
              <a:t>Pro/</a:t>
            </a:r>
            <a:r>
              <a:rPr lang="ru-RU" dirty="0" smtClean="0"/>
              <a:t>1</a:t>
            </a:r>
            <a:r>
              <a:rPr lang="en-US" dirty="0" smtClean="0"/>
              <a:t>00X/Kirin</a:t>
            </a:r>
            <a:r>
              <a:rPr lang="ru-RU" dirty="0" smtClean="0"/>
              <a:t>1</a:t>
            </a:r>
            <a:r>
              <a:rPr lang="en-US" dirty="0" smtClean="0"/>
              <a:t>00/Phoenix</a:t>
            </a:r>
            <a:r>
              <a:rPr lang="ru-RU" dirty="0" smtClean="0"/>
              <a:t>1</a:t>
            </a:r>
            <a:r>
              <a:rPr lang="en-US" dirty="0" smtClean="0"/>
              <a:t>00</a:t>
            </a:r>
            <a:r>
              <a:rPr lang="ru-RU" dirty="0" smtClean="0"/>
              <a:t>/</a:t>
            </a:r>
            <a:r>
              <a:rPr lang="en-US" dirty="0" smtClean="0"/>
              <a:t>Phoenix</a:t>
            </a:r>
            <a:r>
              <a:rPr lang="ru-RU" dirty="0" smtClean="0"/>
              <a:t>1</a:t>
            </a:r>
            <a:r>
              <a:rPr lang="en-US" dirty="0" smtClean="0"/>
              <a:t>00X</a:t>
            </a:r>
            <a:endParaRPr lang="ru-RU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64631"/>
            <a:ext cx="1155664" cy="1455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7" y="2310206"/>
            <a:ext cx="1225300" cy="2510273"/>
          </a:xfrm>
          <a:prstGeom prst="rect">
            <a:avLst/>
          </a:prstGeom>
        </p:spPr>
      </p:pic>
      <p:pic>
        <p:nvPicPr>
          <p:cNvPr id="5" name="图片 13" descr="AniView-Kirin小动物活体三维成像系统"/>
          <p:cNvPicPr>
            <a:picLocks noChangeAspect="1"/>
          </p:cNvPicPr>
          <p:nvPr/>
        </p:nvPicPr>
        <p:blipFill>
          <a:blip r:embed="rId5"/>
          <a:srcRect l="10746" t="7596" r="7628" b="6863"/>
          <a:stretch>
            <a:fillRect/>
          </a:stretch>
        </p:blipFill>
        <p:spPr>
          <a:xfrm>
            <a:off x="1115616" y="2788567"/>
            <a:ext cx="1325335" cy="2031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582449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Особенности моделей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+8 дополнительных фильтров эмиссии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встроенный рентгеновский модуль (одно- или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двухволновой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выбор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Kirin100: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-визуализация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Phoenix100: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боковая ИК-камера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Phoenix100X: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ИК-флуоресценция + доп. ИК-камера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+ встроенный рентгеновский модуль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644552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Общие особенности: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Хемолюминесцентный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рентгеновский модуль (если не встроен в базовую версию)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ИК-лазеры (для ап-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конферсионной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флуоресценции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Подключение анестезии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05318"/>
              </p:ext>
            </p:extLst>
          </p:nvPr>
        </p:nvGraphicFramePr>
        <p:xfrm>
          <a:off x="179512" y="726836"/>
          <a:ext cx="3441700" cy="138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1371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1.1 </a:t>
                      </a:r>
                      <a:r>
                        <a:rPr lang="en-US" sz="900" u="none" strike="noStrike" dirty="0" err="1">
                          <a:effectLst/>
                        </a:rPr>
                        <a:t>Backlit,back</a:t>
                      </a:r>
                      <a:r>
                        <a:rPr lang="en-US" sz="900" u="none" strike="noStrike" dirty="0">
                          <a:effectLst/>
                        </a:rPr>
                        <a:t>-illuminated cooling CCD 16 bit A/D,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a. 1024×1024 pixels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b. 13 µm×13 µm pixel size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c. Wide spectral range from 300 to 1050 nm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d. Quantum efficiency: ＞95%@ 520－630nm, 80% @ 460-780nm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e. Cooling performance to -100 °C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f. Dynamic range: 90 dB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g. Dark current: 0.0001 e-/pixel/s (typical)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h. Read noise: 2.9e-@50 KHz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 err="1">
                          <a:effectLst/>
                        </a:rPr>
                        <a:t>i</a:t>
                      </a:r>
                      <a:r>
                        <a:rPr lang="en-US" sz="900" u="none" strike="noStrike" dirty="0">
                          <a:effectLst/>
                        </a:rPr>
                        <a:t>. F0.95 lens, autofocus </a:t>
                      </a:r>
                      <a:r>
                        <a:rPr lang="en-US" sz="900" u="none" strike="noStrike" dirty="0" smtClean="0">
                          <a:effectLst/>
                        </a:rPr>
                        <a:t>function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6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868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AniView</a:t>
            </a:r>
            <a:r>
              <a:rPr lang="en-US" dirty="0" smtClean="0"/>
              <a:t> Kirin</a:t>
            </a:r>
            <a:r>
              <a:rPr lang="ru-RU" dirty="0" smtClean="0"/>
              <a:t>4</a:t>
            </a:r>
            <a:r>
              <a:rPr lang="en-US" dirty="0" smtClean="0"/>
              <a:t>00</a:t>
            </a:r>
            <a:endParaRPr lang="ru-RU" dirty="0"/>
          </a:p>
        </p:txBody>
      </p:sp>
      <p:pic>
        <p:nvPicPr>
          <p:cNvPr id="4" name="图片 13" descr="AniView-Kirin小动物活体三维成像系统"/>
          <p:cNvPicPr>
            <a:picLocks noChangeAspect="1"/>
          </p:cNvPicPr>
          <p:nvPr/>
        </p:nvPicPr>
        <p:blipFill>
          <a:blip r:embed="rId3"/>
          <a:srcRect l="10746" t="7596" r="7628" b="6863"/>
          <a:stretch>
            <a:fillRect/>
          </a:stretch>
        </p:blipFill>
        <p:spPr>
          <a:xfrm>
            <a:off x="395536" y="988368"/>
            <a:ext cx="2263345" cy="347000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2912"/>
              </p:ext>
            </p:extLst>
          </p:nvPr>
        </p:nvGraphicFramePr>
        <p:xfrm>
          <a:off x="3491880" y="598014"/>
          <a:ext cx="3441700" cy="1955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1955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Backlit, Back-illuminated  cooling CCD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a. 16 bit A/D, 2048×2048 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b. 13.5 µm×13.5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c. Wide 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d. Quantum efficiency: ＞95% @ 520－630nm, 80% @ 460-780nm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e. Cooling performance to -100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f. Dynamic 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g. Dark current: 0.000059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h. Read 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err="1">
                          <a:effectLst/>
                        </a:rPr>
                        <a:t>i</a:t>
                      </a:r>
                      <a:r>
                        <a:rPr lang="en-US" sz="1000" u="none" strike="noStrike" dirty="0">
                          <a:effectLst/>
                        </a:rPr>
                        <a:t>. F0.95 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2644552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Общие особенности: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Хемолюминесцентный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рентгеновский модуль (если не встроен в базовую версию)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ИК-лазеры (для ап-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конферсионной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флуоресценции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Подключение анестезии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868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AniView-30F NIR-Ⅱ In Vivo Imaging System</a:t>
            </a:r>
            <a:endParaRPr lang="ru-RU" dirty="0"/>
          </a:p>
        </p:txBody>
      </p:sp>
      <p:pic>
        <p:nvPicPr>
          <p:cNvPr id="5" name="图片 9" descr="AniView30F近红外⼆区活体成像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32384"/>
            <a:ext cx="2814507" cy="31241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73416"/>
              </p:ext>
            </p:extLst>
          </p:nvPr>
        </p:nvGraphicFramePr>
        <p:xfrm>
          <a:off x="3347864" y="844352"/>
          <a:ext cx="34417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148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16 bit, Cooling High Speed Camera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a/ resolution: 640 (v) × 512 (h) Pixel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b/ pixel size:  15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m×15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c/ CCD cooled temperature:-40℃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d/ Read Nose: ＜30 e- @ 600 FPS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e/ Spectral range: 900-1700nm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f/ Maximum speed Full Frame: ＞600 FPS@640×512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g/  F1.4, 25mm prime  lens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h/ QE : ＞70%@900-1700nm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872" y="250053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ИК-камера + ИК флуоресценция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ап-конверсионные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модуль подключения анестезии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 descr="PlantView230F调制叶绿素荧光活体成像系统"/>
          <p:cNvPicPr>
            <a:picLocks noChangeAspect="1"/>
          </p:cNvPicPr>
          <p:nvPr/>
        </p:nvPicPr>
        <p:blipFill rotWithShape="1">
          <a:blip r:embed="rId3"/>
          <a:srcRect l="21952" t="14437" r="16477" b="9815"/>
          <a:stretch/>
        </p:blipFill>
        <p:spPr>
          <a:xfrm>
            <a:off x="107504" y="1197669"/>
            <a:ext cx="2629317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2868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PlantView230F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48684"/>
              </p:ext>
            </p:extLst>
          </p:nvPr>
        </p:nvGraphicFramePr>
        <p:xfrm>
          <a:off x="2563118" y="598014"/>
          <a:ext cx="34417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High frame rate digital camera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/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1-Grayscale value: ≥ 12 bits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2-Resolution: ≥ 1920 × 1920×1200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3- Pixel size: ≥5.86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m×5.86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4- Frame rate: ＞ 40 FPS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5- Exposure time: 18 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S~20s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6- F≤1.4 fixed focus lens, field of view≥150mm×94mm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199647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Ключевые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Специализированный инструмент для изучения фотосинтеза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Источники ИК-излучения и функция оценки поглощения ИК спектра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Видеосъемка 40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Измерение параметров фотосинтеза: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', Ft,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PSII,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ETR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и др.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4"/>
          <a:srcRect b="48642"/>
          <a:stretch>
            <a:fillRect/>
          </a:stretch>
        </p:blipFill>
        <p:spPr>
          <a:xfrm>
            <a:off x="6084182" y="844352"/>
            <a:ext cx="2756299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-DiGit with open l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79163"/>
            <a:ext cx="1404053" cy="18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western blot imaging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4380"/>
            <a:ext cx="1836699" cy="13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21350" r="7154" b="5591"/>
          <a:stretch/>
        </p:blipFill>
        <p:spPr bwMode="auto">
          <a:xfrm>
            <a:off x="107504" y="3436640"/>
            <a:ext cx="2354521" cy="162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926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C-Digit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8075" y="2926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E-Blot Touch Imager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357" y="2926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RWD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qTouch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4"/>
          <a:stretch/>
        </p:blipFill>
        <p:spPr bwMode="auto">
          <a:xfrm>
            <a:off x="218195" y="217774"/>
            <a:ext cx="2109698" cy="141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" y="1766471"/>
            <a:ext cx="2109698" cy="104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2427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Отказ от оптики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Очень большая площадь матрицы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Высокая чувствительность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Высокая скорость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mersham Typhoon laser scanner platform designed for versatile imaging and precise quantitation of fluorescent, colorimetric, and radiolabelled nucleic acids/proteins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6520"/>
            <a:ext cx="3001662" cy="30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apphire FL - Azure Bio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0536"/>
            <a:ext cx="3083496" cy="25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0684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Amersham</a:t>
            </a:r>
            <a:r>
              <a:rPr lang="en-US" dirty="0" smtClean="0"/>
              <a:t> Typhoon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5696" y="19871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Azure Sapphire FL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9628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Отказ от матрицы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ФЭУ или ЛФД в качестве детектора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Высокая чувствительность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Высокое разрешение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Низкая скорость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 descr="GelView-6000ProⅡ多功能图像工作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788568"/>
            <a:ext cx="1859548" cy="2079936"/>
          </a:xfrm>
          <a:prstGeom prst="rect">
            <a:avLst/>
          </a:prstGeom>
        </p:spPr>
      </p:pic>
      <p:pic>
        <p:nvPicPr>
          <p:cNvPr id="9" name="图片 15" descr="PlantView600植物活体成像系统"/>
          <p:cNvPicPr>
            <a:picLocks noChangeAspect="1"/>
          </p:cNvPicPr>
          <p:nvPr/>
        </p:nvPicPr>
        <p:blipFill rotWithShape="1">
          <a:blip r:embed="rId4"/>
          <a:srcRect l="19240" t="6370" r="17678" b="7727"/>
          <a:stretch/>
        </p:blipFill>
        <p:spPr>
          <a:xfrm>
            <a:off x="1565941" y="81500"/>
            <a:ext cx="1242519" cy="1921205"/>
          </a:xfrm>
          <a:prstGeom prst="rect">
            <a:avLst/>
          </a:prstGeom>
        </p:spPr>
      </p:pic>
      <p:pic>
        <p:nvPicPr>
          <p:cNvPr id="10" name="图片 16" descr="PlantView230F调制叶绿素荧光活体成像系统"/>
          <p:cNvPicPr>
            <a:picLocks noChangeAspect="1"/>
          </p:cNvPicPr>
          <p:nvPr/>
        </p:nvPicPr>
        <p:blipFill rotWithShape="1">
          <a:blip r:embed="rId5"/>
          <a:srcRect l="21952" t="14437" r="16477" b="9815"/>
          <a:stretch/>
        </p:blipFill>
        <p:spPr>
          <a:xfrm>
            <a:off x="5796136" y="2500536"/>
            <a:ext cx="1636019" cy="2016224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92" y="1636440"/>
            <a:ext cx="1155664" cy="1455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4272"/>
            <a:ext cx="2549525" cy="20522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59" y="638789"/>
            <a:ext cx="2800682" cy="3238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20" y="1281220"/>
            <a:ext cx="7355160" cy="2582648"/>
          </a:xfrm>
        </p:spPr>
        <p:txBody>
          <a:bodyPr/>
          <a:lstStyle/>
          <a:p>
            <a:pPr algn="ctr"/>
            <a:r>
              <a:rPr lang="ru-RU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внимание!!!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286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</a:t>
            </a:r>
            <a:r>
              <a:rPr lang="en-US" sz="2800" b="1" dirty="0" smtClean="0"/>
              <a:t>D-</a:t>
            </a:r>
            <a:r>
              <a:rPr lang="ru-RU" sz="2800" b="1" dirty="0" smtClean="0"/>
              <a:t>визуализация </a:t>
            </a:r>
            <a:r>
              <a:rPr lang="en-US" sz="2800" b="1" dirty="0" err="1" smtClean="0"/>
              <a:t>AniView</a:t>
            </a:r>
            <a:r>
              <a:rPr lang="en-US" sz="2800" b="1" dirty="0" smtClean="0"/>
              <a:t> </a:t>
            </a:r>
            <a:r>
              <a:rPr lang="ru-RU" sz="2800" b="1" dirty="0" smtClean="0"/>
              <a:t>600/100</a:t>
            </a:r>
            <a:endParaRPr lang="ru-RU" sz="2800" b="1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18"/>
            <a:ext cx="2307792" cy="29072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71496"/>
              </p:ext>
            </p:extLst>
          </p:nvPr>
        </p:nvGraphicFramePr>
        <p:xfrm>
          <a:off x="5292080" y="782707"/>
          <a:ext cx="360040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</a:tblGrid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600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Scientific </a:t>
                      </a:r>
                      <a:r>
                        <a:rPr lang="en-US" sz="1000" u="none" strike="noStrike" dirty="0">
                          <a:effectLst/>
                        </a:rPr>
                        <a:t>cooling CCD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2688x2200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4.54 </a:t>
                      </a:r>
                      <a:r>
                        <a:rPr lang="en-US" sz="1000" u="none" strike="noStrike" dirty="0">
                          <a:effectLst/>
                        </a:rPr>
                        <a:t>µm×4.54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＞75% @ 600nm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Cooled </a:t>
                      </a:r>
                      <a:r>
                        <a:rPr lang="en-US" sz="1000" u="none" strike="noStrike" dirty="0">
                          <a:effectLst/>
                        </a:rPr>
                        <a:t>temperature:-75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0.00015 e-/pixel/s @-30℃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9213"/>
              </p:ext>
            </p:extLst>
          </p:nvPr>
        </p:nvGraphicFramePr>
        <p:xfrm>
          <a:off x="5292080" y="2356520"/>
          <a:ext cx="3672408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</a:tblGrid>
              <a:tr h="1944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dirty="0" smtClean="0">
                          <a:effectLst/>
                        </a:rPr>
                        <a:t> 100</a:t>
                      </a:r>
                    </a:p>
                    <a:p>
                      <a:pPr algn="l" fontAlgn="ctr"/>
                      <a:r>
                        <a:rPr lang="en-US" sz="1000" u="none" strike="noStrike" dirty="0" err="1" smtClean="0">
                          <a:effectLst/>
                        </a:rPr>
                        <a:t>Backlit,back</a:t>
                      </a:r>
                      <a:r>
                        <a:rPr lang="en-US" sz="1000" u="none" strike="noStrike" dirty="0" smtClean="0">
                          <a:effectLst/>
                        </a:rPr>
                        <a:t>-illuminated </a:t>
                      </a:r>
                      <a:r>
                        <a:rPr lang="en-US" sz="1000" u="none" strike="noStrike" dirty="0">
                          <a:effectLst/>
                        </a:rPr>
                        <a:t>cooling CCD 16 bit A/D,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1024×1024 </a:t>
                      </a:r>
                      <a:r>
                        <a:rPr lang="en-US" sz="1000" u="none" strike="noStrike" dirty="0">
                          <a:effectLst/>
                        </a:rPr>
                        <a:t>pixels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13 </a:t>
                      </a:r>
                      <a:r>
                        <a:rPr lang="en-US" sz="1000" u="none" strike="noStrike" dirty="0">
                          <a:effectLst/>
                        </a:rPr>
                        <a:t>µm×13 µm pixel size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Wide </a:t>
                      </a:r>
                      <a:r>
                        <a:rPr lang="en-US" sz="1000" u="none" strike="noStrike" dirty="0">
                          <a:effectLst/>
                        </a:rPr>
                        <a:t>spectral range from 300 to 1050 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Quantum </a:t>
                      </a:r>
                      <a:r>
                        <a:rPr lang="en-US" sz="1000" u="none" strike="noStrike" dirty="0">
                          <a:effectLst/>
                        </a:rPr>
                        <a:t>efficiency: ＞95%@ 520－630nm, 80% @ 460-780nm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Cooling </a:t>
                      </a:r>
                      <a:r>
                        <a:rPr lang="en-US" sz="1000" u="none" strike="noStrike" dirty="0">
                          <a:effectLst/>
                        </a:rPr>
                        <a:t>performance to -100 °C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Dynamic </a:t>
                      </a:r>
                      <a:r>
                        <a:rPr lang="en-US" sz="1000" u="none" strike="noStrike" dirty="0">
                          <a:effectLst/>
                        </a:rPr>
                        <a:t>range: 90 dB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Dark </a:t>
                      </a:r>
                      <a:r>
                        <a:rPr lang="en-US" sz="1000" u="none" strike="noStrike" dirty="0">
                          <a:effectLst/>
                        </a:rPr>
                        <a:t>current: 0.0001 e-/pixel/s (typical)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Read </a:t>
                      </a:r>
                      <a:r>
                        <a:rPr lang="en-US" sz="1000" u="none" strike="noStrike" dirty="0">
                          <a:effectLst/>
                        </a:rPr>
                        <a:t>noise: 2.9e-@50 KHz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F0.95 </a:t>
                      </a:r>
                      <a:r>
                        <a:rPr lang="en-US" sz="1000" u="none" strike="noStrike" dirty="0">
                          <a:effectLst/>
                        </a:rPr>
                        <a:t>lens, autofocus </a:t>
                      </a:r>
                      <a:r>
                        <a:rPr lang="en-US" sz="1000" u="none" strike="noStrike" dirty="0" smtClean="0">
                          <a:effectLst/>
                        </a:rPr>
                        <a:t>function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5" y="1485676"/>
            <a:ext cx="295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Флуоресцентный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Хемолюминесцентный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рентгеновский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ИК-лазеры (для ап-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конферсионной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флуоресценции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Подключение анестезии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 graphic"/>
          <p:cNvPicPr>
            <a:picLocks noChangeAspect="1"/>
          </p:cNvPicPr>
          <p:nvPr/>
        </p:nvPicPr>
        <p:blipFill rotWithShape="1">
          <a:blip r:embed="rId3"/>
          <a:srcRect r="58580" b="70061"/>
          <a:stretch/>
        </p:blipFill>
        <p:spPr>
          <a:xfrm>
            <a:off x="323528" y="1673833"/>
            <a:ext cx="4529194" cy="2217661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0416"/>
            <a:ext cx="3644390" cy="272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6" y="553757"/>
            <a:ext cx="3380175" cy="9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0703"/>
            <a:ext cx="3528552" cy="10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3828" y="124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Визуализация опухолей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127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vivo bioluminescence imaging of C57 mice bearing MB49 cells co-inoculated tumor treated with CCL2 inhibitor (PFD) and control (PBS). 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127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vivo imaging of animals to observe the status of tumor.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39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Оценка эффективности средств доставки лекарственных средств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0" b="4168"/>
          <a:stretch/>
        </p:blipFill>
        <p:spPr>
          <a:xfrm>
            <a:off x="251520" y="493260"/>
            <a:ext cx="3600401" cy="42322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628328"/>
            <a:ext cx="4657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2271368"/>
            <a:ext cx="49685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</a:t>
            </a:r>
            <a:r>
              <a:rPr lang="en-US" sz="1300" dirty="0"/>
              <a:t>vivo fluorescence images of LEUKO. (A) In vivo Dir fluorescence images showing the arthritic joint distribution of Dir-LEUKO in the normal rats and free Dir and Dir-LEUKO in the </a:t>
            </a:r>
            <a:r>
              <a:rPr lang="en-US" sz="1300" dirty="0">
                <a:hlinkClick r:id="rId5" tooltip="Learn more about CIA from ScienceDirect's AI-generated Topic Pages"/>
              </a:rPr>
              <a:t>CIA</a:t>
            </a:r>
            <a:r>
              <a:rPr lang="en-US" sz="1300" dirty="0"/>
              <a:t> rats at 2 h, 8 h, 12 h and 24 h post-injection (n = 3 independent animals). (B) Ex vivo Dir fluorescence images showing the </a:t>
            </a:r>
            <a:r>
              <a:rPr lang="en-US" sz="1300" dirty="0" err="1">
                <a:hlinkClick r:id="rId6" tooltip="Learn more about biodistribution from ScienceDirect's AI-generated Topic Pages"/>
              </a:rPr>
              <a:t>biodistribution</a:t>
            </a:r>
            <a:r>
              <a:rPr lang="en-US" sz="1300" dirty="0"/>
              <a:t> of LEUKO in CIA rats (heart; liver; spleen; lung; kidney) at 24 h post injection. (C) Ex vivo Dir fluorescence images of the hind lamb from rats at 24 h post injection with free Dir and Dir-LEUKO;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.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99"/>
          <a:stretch/>
        </p:blipFill>
        <p:spPr bwMode="auto">
          <a:xfrm>
            <a:off x="107504" y="2115582"/>
            <a:ext cx="8281512" cy="19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3828" y="123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Локализация патогенов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4" y="493260"/>
            <a:ext cx="3392107" cy="15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6491" y="628328"/>
            <a:ext cx="53059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SOD3 is associated with cerebral malaria in WT mice. The accumulation of </a:t>
            </a:r>
            <a:r>
              <a:rPr lang="en-US" sz="1300" i="1" dirty="0"/>
              <a:t>P. </a:t>
            </a:r>
            <a:r>
              <a:rPr lang="en-US" sz="1300" i="1" dirty="0" err="1"/>
              <a:t>berghei</a:t>
            </a:r>
            <a:r>
              <a:rPr lang="en-US" sz="1300" dirty="0"/>
              <a:t> </a:t>
            </a:r>
            <a:r>
              <a:rPr lang="en-US" sz="1300" dirty="0" err="1"/>
              <a:t>iRBCs</a:t>
            </a:r>
            <a:r>
              <a:rPr lang="en-US" sz="1300" dirty="0"/>
              <a:t> was not obvious in the mouse brains of SOD3</a:t>
            </a:r>
            <a:r>
              <a:rPr lang="en-US" sz="1300" baseline="30000" dirty="0"/>
              <a:t>−/−</a:t>
            </a:r>
            <a:r>
              <a:rPr lang="en-US" sz="1300" dirty="0"/>
              <a:t> mice. However, this phenomenon was reversed in both littermate (WT) and SOD3</a:t>
            </a:r>
            <a:r>
              <a:rPr lang="en-US" sz="1300" baseline="30000" dirty="0"/>
              <a:t>o/e</a:t>
            </a:r>
            <a:r>
              <a:rPr lang="en-US" sz="1300" dirty="0"/>
              <a:t> mice after infection, which showed severe sequestration of </a:t>
            </a:r>
            <a:r>
              <a:rPr lang="en-US" sz="1300" dirty="0" err="1"/>
              <a:t>iRBCs</a:t>
            </a:r>
            <a:r>
              <a:rPr lang="en-US" sz="1300" dirty="0"/>
              <a:t> in the brains.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2256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dpi.com/foods/foods-13-01105/article_deploy/html/images/foods-13-01105-g0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 bwMode="auto">
          <a:xfrm>
            <a:off x="84475" y="556320"/>
            <a:ext cx="4921441" cy="40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239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Тестирование новых биоматериалов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32040" y="2788568"/>
            <a:ext cx="40305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Degradation of HHL hydrogel and </a:t>
            </a:r>
            <a:r>
              <a:rPr lang="en-US" sz="1400" dirty="0" err="1"/>
              <a:t>biodistribution</a:t>
            </a:r>
            <a:r>
              <a:rPr lang="en-US" sz="1400" dirty="0"/>
              <a:t> of ICG/HH-ICG in mice: (</a:t>
            </a:r>
            <a:r>
              <a:rPr lang="en-US" sz="1400" b="1" dirty="0"/>
              <a:t>A</a:t>
            </a:r>
            <a:r>
              <a:rPr lang="en-US" sz="1400" dirty="0"/>
              <a:t>) Distribution of fluorescence in mice at various time points. (</a:t>
            </a:r>
            <a:r>
              <a:rPr lang="en-US" sz="1400" b="1" dirty="0"/>
              <a:t>B</a:t>
            </a:r>
            <a:r>
              <a:rPr lang="en-US" sz="1400" dirty="0"/>
              <a:t>) Fluorescence imaging of gastrointestinal tract in mice at different time periods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/>
        </p:blipFill>
        <p:spPr bwMode="auto">
          <a:xfrm>
            <a:off x="4948136" y="700336"/>
            <a:ext cx="3918229" cy="13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868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ИК-флуоресценция </a:t>
            </a:r>
            <a:r>
              <a:rPr lang="en-US" sz="2800" b="1" dirty="0" err="1" smtClean="0"/>
              <a:t>AniView</a:t>
            </a:r>
            <a:r>
              <a:rPr lang="en-US" sz="2800" b="1" dirty="0" smtClean="0"/>
              <a:t> 30F</a:t>
            </a:r>
            <a:r>
              <a:rPr lang="ru-RU" sz="2800" b="1" dirty="0" smtClean="0"/>
              <a:t> </a:t>
            </a:r>
            <a:r>
              <a:rPr lang="en-US" sz="2800" b="1" dirty="0" smtClean="0"/>
              <a:t>NIR II</a:t>
            </a:r>
            <a:endParaRPr lang="ru-RU" sz="2800" b="1" dirty="0"/>
          </a:p>
        </p:txBody>
      </p:sp>
      <p:pic>
        <p:nvPicPr>
          <p:cNvPr id="3" name="图片 9" descr="AniView30F近红外⼆区活体成像系统"/>
          <p:cNvPicPr>
            <a:picLocks noChangeAspect="1"/>
          </p:cNvPicPr>
          <p:nvPr/>
        </p:nvPicPr>
        <p:blipFill rotWithShape="1">
          <a:blip r:embed="rId3"/>
          <a:srcRect l="17441" t="12608" r="13042" b="7981"/>
          <a:stretch/>
        </p:blipFill>
        <p:spPr>
          <a:xfrm>
            <a:off x="16650" y="751901"/>
            <a:ext cx="3115190" cy="395019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13106"/>
              </p:ext>
            </p:extLst>
          </p:nvPr>
        </p:nvGraphicFramePr>
        <p:xfrm>
          <a:off x="3563888" y="988368"/>
          <a:ext cx="3660852" cy="165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852"/>
              </a:tblGrid>
              <a:tr h="1650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</a:rPr>
                        <a:t>AniView</a:t>
                      </a:r>
                      <a:r>
                        <a:rPr lang="en-US" sz="1000" b="1" u="none" strike="noStrike" dirty="0" smtClean="0">
                          <a:effectLst/>
                        </a:rPr>
                        <a:t> 30F-NIR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II</a:t>
                      </a:r>
                      <a:endParaRPr lang="en-US" sz="1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16 </a:t>
                      </a:r>
                      <a:r>
                        <a:rPr lang="en-US" sz="1000" u="none" strike="noStrike" dirty="0">
                          <a:effectLst/>
                        </a:rPr>
                        <a:t>bit, Cooling High Speed Camera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resolution</a:t>
                      </a:r>
                      <a:r>
                        <a:rPr lang="en-US" sz="1000" u="none" strike="noStrike" dirty="0">
                          <a:effectLst/>
                        </a:rPr>
                        <a:t>: 640 (v) × 512 (h) Pixel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err="1" smtClean="0">
                          <a:effectLst/>
                        </a:rPr>
                        <a:t>pixel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size:  15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m×15</a:t>
                      </a:r>
                      <a:r>
                        <a:rPr lang="el-GR" sz="1000" u="none" strike="noStrike" dirty="0">
                          <a:effectLst/>
                        </a:rPr>
                        <a:t>μ</a:t>
                      </a:r>
                      <a:r>
                        <a:rPr lang="en-US" sz="1000" u="none" strike="noStrike" dirty="0">
                          <a:effectLst/>
                        </a:rPr>
                        <a:t>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CCD </a:t>
                      </a:r>
                      <a:r>
                        <a:rPr lang="en-US" sz="1000" u="none" strike="noStrike" dirty="0">
                          <a:effectLst/>
                        </a:rPr>
                        <a:t>cooled temperature:-</a:t>
                      </a:r>
                      <a:r>
                        <a:rPr lang="en-US" sz="1000" u="none" strike="noStrike" dirty="0" smtClean="0">
                          <a:effectLst/>
                        </a:rPr>
                        <a:t>40°C</a:t>
                      </a:r>
                      <a:r>
                        <a:rPr lang="en-US" sz="1000" u="none" strike="noStrike" dirty="0">
                          <a:effectLst/>
                        </a:rPr>
                        <a:t/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Read </a:t>
                      </a:r>
                      <a:r>
                        <a:rPr lang="en-US" sz="1000" u="none" strike="noStrike" dirty="0">
                          <a:effectLst/>
                        </a:rPr>
                        <a:t>Nose: ＜30 e- @ 600 </a:t>
                      </a:r>
                      <a:r>
                        <a:rPr lang="en-US" sz="1000" u="none" strike="noStrike" dirty="0" smtClean="0">
                          <a:effectLst/>
                        </a:rPr>
                        <a:t>FPS</a:t>
                      </a:r>
                      <a:br>
                        <a:rPr lang="en-US" sz="1000" u="none" strike="noStrike" dirty="0" smtClean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Spectral </a:t>
                      </a:r>
                      <a:r>
                        <a:rPr lang="en-US" sz="1000" u="none" strike="noStrike" dirty="0">
                          <a:effectLst/>
                        </a:rPr>
                        <a:t>range: 900-1700nm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Maximum </a:t>
                      </a:r>
                      <a:r>
                        <a:rPr lang="en-US" sz="1000" u="none" strike="noStrike" dirty="0">
                          <a:effectLst/>
                        </a:rPr>
                        <a:t>speed Full Frame: ＞600 FPS@640×512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F1.4</a:t>
                      </a:r>
                      <a:r>
                        <a:rPr lang="en-US" sz="1000" u="none" strike="noStrike" dirty="0">
                          <a:effectLst/>
                        </a:rPr>
                        <a:t>, 25mm prime  lens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QE </a:t>
                      </a:r>
                      <a:r>
                        <a:rPr lang="en-US" sz="1000" u="none" strike="noStrike" dirty="0">
                          <a:effectLst/>
                        </a:rPr>
                        <a:t>: ＞70%@900-1700nm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1840" y="29325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ИК-камера + ИК флуоресценция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Опциональные ап-конверсионные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Опциональный модуль подключения анестезии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743</Words>
  <Application>Microsoft Office PowerPoint</Application>
  <PresentationFormat>Произвольный</PresentationFormat>
  <Paragraphs>140</Paragraphs>
  <Slides>30</Slides>
  <Notes>0</Notes>
  <HiddenSlides>11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визуализации в биологических исследованиях</dc:title>
  <dc:creator>User</dc:creator>
  <cp:lastModifiedBy>User</cp:lastModifiedBy>
  <cp:revision>53</cp:revision>
  <dcterms:created xsi:type="dcterms:W3CDTF">2024-05-30T23:57:53Z</dcterms:created>
  <dcterms:modified xsi:type="dcterms:W3CDTF">2024-09-25T05:51:08Z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4</vt:i4>
  </property>
</Properties>
</file>